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7.png" ContentType="image/png"/>
  <Override PartName="/ppt/media/image2.jpeg" ContentType="image/jpeg"/>
  <Override PartName="/ppt/media/image8.png" ContentType="image/png"/>
  <Override PartName="/ppt/media/image1.jpeg" ContentType="image/jpeg"/>
  <Override PartName="/ppt/media/image6.png" ContentType="image/png"/>
  <Override PartName="/ppt/media/image3.png" ContentType="image/png"/>
  <Override PartName="/ppt/media/image4.png" ContentType="image/png"/>
  <Override PartName="/ppt/media/image5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13.xml" ContentType="application/vnd.openxmlformats-officedocument.presentationml.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0680700" cy="7556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01360" y="671400"/>
            <a:ext cx="9085320" cy="1260720"/>
          </a:xfrm>
          <a:prstGeom prst="rect">
            <a:avLst/>
          </a:prstGeom>
        </p:spPr>
        <p:txBody>
          <a:bodyPr lIns="52200" rIns="52200" tIns="52200" bIns="52200" anchor="ctr">
            <a:spAutoFit/>
          </a:bodyPr>
          <a:p>
            <a:pPr algn="ctr"/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801360" y="2184120"/>
            <a:ext cx="908532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801360" y="4554720"/>
            <a:ext cx="908532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01360" y="671400"/>
            <a:ext cx="9085320" cy="1260720"/>
          </a:xfrm>
          <a:prstGeom prst="rect">
            <a:avLst/>
          </a:prstGeom>
        </p:spPr>
        <p:txBody>
          <a:bodyPr lIns="52200" rIns="52200" tIns="52200" bIns="52200" anchor="ctr">
            <a:spAutoFit/>
          </a:bodyPr>
          <a:p>
            <a:pPr algn="ctr"/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01360" y="2184120"/>
            <a:ext cx="443340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456880" y="2184120"/>
            <a:ext cx="443340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801360" y="4554720"/>
            <a:ext cx="443340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456880" y="4554720"/>
            <a:ext cx="443340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01360" y="671400"/>
            <a:ext cx="9085320" cy="1260720"/>
          </a:xfrm>
          <a:prstGeom prst="rect">
            <a:avLst/>
          </a:prstGeom>
        </p:spPr>
        <p:txBody>
          <a:bodyPr lIns="52200" rIns="52200" tIns="52200" bIns="52200" anchor="ctr">
            <a:spAutoFit/>
          </a:bodyPr>
          <a:p>
            <a:pPr algn="ctr"/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801360" y="2184120"/>
            <a:ext cx="292536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873240" y="2184120"/>
            <a:ext cx="292536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945480" y="2184120"/>
            <a:ext cx="292536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801360" y="4554720"/>
            <a:ext cx="292536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873240" y="4554720"/>
            <a:ext cx="292536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945480" y="4554720"/>
            <a:ext cx="292536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01360" y="671400"/>
            <a:ext cx="9085320" cy="1260720"/>
          </a:xfrm>
          <a:prstGeom prst="rect">
            <a:avLst/>
          </a:prstGeom>
        </p:spPr>
        <p:txBody>
          <a:bodyPr lIns="52200" rIns="52200" tIns="52200" bIns="52200" anchor="ctr">
            <a:spAutoFit/>
          </a:bodyPr>
          <a:p>
            <a:pPr algn="ctr"/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801360" y="2184120"/>
            <a:ext cx="9085320" cy="4538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>
              <a:spcBef>
                <a:spcPts val="799"/>
              </a:spcBef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01360" y="671400"/>
            <a:ext cx="9085320" cy="1260720"/>
          </a:xfrm>
          <a:prstGeom prst="rect">
            <a:avLst/>
          </a:prstGeom>
        </p:spPr>
        <p:txBody>
          <a:bodyPr lIns="52200" rIns="52200" tIns="52200" bIns="52200" anchor="ctr">
            <a:spAutoFit/>
          </a:bodyPr>
          <a:p>
            <a:pPr algn="ctr"/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801360" y="2184120"/>
            <a:ext cx="9085320" cy="453852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01360" y="671400"/>
            <a:ext cx="9085320" cy="1260720"/>
          </a:xfrm>
          <a:prstGeom prst="rect">
            <a:avLst/>
          </a:prstGeom>
        </p:spPr>
        <p:txBody>
          <a:bodyPr lIns="52200" rIns="52200" tIns="52200" bIns="52200" anchor="ctr">
            <a:spAutoFit/>
          </a:bodyPr>
          <a:p>
            <a:pPr algn="ctr"/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01360" y="2184120"/>
            <a:ext cx="4433400" cy="453852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456880" y="2184120"/>
            <a:ext cx="4433400" cy="453852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01360" y="671400"/>
            <a:ext cx="9085320" cy="1260720"/>
          </a:xfrm>
          <a:prstGeom prst="rect">
            <a:avLst/>
          </a:prstGeom>
        </p:spPr>
        <p:txBody>
          <a:bodyPr lIns="52200" rIns="52200" tIns="52200" bIns="52200" anchor="ctr">
            <a:spAutoFit/>
          </a:bodyPr>
          <a:p>
            <a:pPr algn="ctr"/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801360" y="671400"/>
            <a:ext cx="9085320" cy="5845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>
              <a:spcBef>
                <a:spcPts val="799"/>
              </a:spcBef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01360" y="671400"/>
            <a:ext cx="9085320" cy="1260720"/>
          </a:xfrm>
          <a:prstGeom prst="rect">
            <a:avLst/>
          </a:prstGeom>
        </p:spPr>
        <p:txBody>
          <a:bodyPr lIns="52200" rIns="52200" tIns="52200" bIns="52200" anchor="ctr">
            <a:spAutoFit/>
          </a:bodyPr>
          <a:p>
            <a:pPr algn="ctr"/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01360" y="2184120"/>
            <a:ext cx="443340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456880" y="2184120"/>
            <a:ext cx="4433400" cy="453852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801360" y="4554720"/>
            <a:ext cx="443340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01360" y="671400"/>
            <a:ext cx="9085320" cy="1260720"/>
          </a:xfrm>
          <a:prstGeom prst="rect">
            <a:avLst/>
          </a:prstGeom>
        </p:spPr>
        <p:txBody>
          <a:bodyPr lIns="52200" rIns="52200" tIns="52200" bIns="52200" anchor="ctr">
            <a:spAutoFit/>
          </a:bodyPr>
          <a:p>
            <a:pPr algn="ctr"/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801360" y="2184120"/>
            <a:ext cx="9085320" cy="4538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>
              <a:spcBef>
                <a:spcPts val="799"/>
              </a:spcBef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01360" y="671400"/>
            <a:ext cx="9085320" cy="1260720"/>
          </a:xfrm>
          <a:prstGeom prst="rect">
            <a:avLst/>
          </a:prstGeom>
        </p:spPr>
        <p:txBody>
          <a:bodyPr lIns="52200" rIns="52200" tIns="52200" bIns="52200" anchor="ctr">
            <a:spAutoFit/>
          </a:bodyPr>
          <a:p>
            <a:pPr algn="ctr"/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01360" y="2184120"/>
            <a:ext cx="4433400" cy="453852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456880" y="2184120"/>
            <a:ext cx="443340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456880" y="4554720"/>
            <a:ext cx="443340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01360" y="671400"/>
            <a:ext cx="9085320" cy="1260720"/>
          </a:xfrm>
          <a:prstGeom prst="rect">
            <a:avLst/>
          </a:prstGeom>
        </p:spPr>
        <p:txBody>
          <a:bodyPr lIns="52200" rIns="52200" tIns="52200" bIns="52200" anchor="ctr">
            <a:spAutoFit/>
          </a:bodyPr>
          <a:p>
            <a:pPr algn="ctr"/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01360" y="2184120"/>
            <a:ext cx="443340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456880" y="2184120"/>
            <a:ext cx="443340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801360" y="4554720"/>
            <a:ext cx="908532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01360" y="671400"/>
            <a:ext cx="9085320" cy="1260720"/>
          </a:xfrm>
          <a:prstGeom prst="rect">
            <a:avLst/>
          </a:prstGeom>
        </p:spPr>
        <p:txBody>
          <a:bodyPr lIns="52200" rIns="52200" tIns="52200" bIns="52200" anchor="ctr">
            <a:spAutoFit/>
          </a:bodyPr>
          <a:p>
            <a:pPr algn="ctr"/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01360" y="2184120"/>
            <a:ext cx="908532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801360" y="4554720"/>
            <a:ext cx="908532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01360" y="671400"/>
            <a:ext cx="9085320" cy="1260720"/>
          </a:xfrm>
          <a:prstGeom prst="rect">
            <a:avLst/>
          </a:prstGeom>
        </p:spPr>
        <p:txBody>
          <a:bodyPr lIns="52200" rIns="52200" tIns="52200" bIns="52200" anchor="ctr">
            <a:spAutoFit/>
          </a:bodyPr>
          <a:p>
            <a:pPr algn="ctr"/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01360" y="2184120"/>
            <a:ext cx="443340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456880" y="2184120"/>
            <a:ext cx="443340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801360" y="4554720"/>
            <a:ext cx="443340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456880" y="4554720"/>
            <a:ext cx="443340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01360" y="671400"/>
            <a:ext cx="9085320" cy="1260720"/>
          </a:xfrm>
          <a:prstGeom prst="rect">
            <a:avLst/>
          </a:prstGeom>
        </p:spPr>
        <p:txBody>
          <a:bodyPr lIns="52200" rIns="52200" tIns="52200" bIns="52200" anchor="ctr">
            <a:spAutoFit/>
          </a:bodyPr>
          <a:p>
            <a:pPr algn="ctr"/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801360" y="2184120"/>
            <a:ext cx="292536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873240" y="2184120"/>
            <a:ext cx="292536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945480" y="2184120"/>
            <a:ext cx="292536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801360" y="4554720"/>
            <a:ext cx="292536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873240" y="4554720"/>
            <a:ext cx="292536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945480" y="4554720"/>
            <a:ext cx="292536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01360" y="671400"/>
            <a:ext cx="9085320" cy="1260720"/>
          </a:xfrm>
          <a:prstGeom prst="rect">
            <a:avLst/>
          </a:prstGeom>
        </p:spPr>
        <p:txBody>
          <a:bodyPr lIns="52200" rIns="52200" tIns="52200" bIns="52200" anchor="ctr">
            <a:spAutoFit/>
          </a:bodyPr>
          <a:p>
            <a:pPr algn="ctr"/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01360" y="2184120"/>
            <a:ext cx="9085320" cy="453852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01360" y="671400"/>
            <a:ext cx="9085320" cy="1260720"/>
          </a:xfrm>
          <a:prstGeom prst="rect">
            <a:avLst/>
          </a:prstGeom>
        </p:spPr>
        <p:txBody>
          <a:bodyPr lIns="52200" rIns="52200" tIns="52200" bIns="52200" anchor="ctr">
            <a:spAutoFit/>
          </a:bodyPr>
          <a:p>
            <a:pPr algn="ctr"/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01360" y="2184120"/>
            <a:ext cx="4433400" cy="453852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456880" y="2184120"/>
            <a:ext cx="4433400" cy="453852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01360" y="671400"/>
            <a:ext cx="9085320" cy="1260720"/>
          </a:xfrm>
          <a:prstGeom prst="rect">
            <a:avLst/>
          </a:prstGeom>
        </p:spPr>
        <p:txBody>
          <a:bodyPr lIns="52200" rIns="52200" tIns="52200" bIns="52200" anchor="ctr">
            <a:spAutoFit/>
          </a:bodyPr>
          <a:p>
            <a:pPr algn="ctr"/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801360" y="671400"/>
            <a:ext cx="9085320" cy="5845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>
              <a:spcBef>
                <a:spcPts val="799"/>
              </a:spcBef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01360" y="671400"/>
            <a:ext cx="9085320" cy="1260720"/>
          </a:xfrm>
          <a:prstGeom prst="rect">
            <a:avLst/>
          </a:prstGeom>
        </p:spPr>
        <p:txBody>
          <a:bodyPr lIns="52200" rIns="52200" tIns="52200" bIns="52200" anchor="ctr">
            <a:spAutoFit/>
          </a:bodyPr>
          <a:p>
            <a:pPr algn="ctr"/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801360" y="2184120"/>
            <a:ext cx="443340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456880" y="2184120"/>
            <a:ext cx="4433400" cy="453852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801360" y="4554720"/>
            <a:ext cx="443340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01360" y="671400"/>
            <a:ext cx="9085320" cy="1260720"/>
          </a:xfrm>
          <a:prstGeom prst="rect">
            <a:avLst/>
          </a:prstGeom>
        </p:spPr>
        <p:txBody>
          <a:bodyPr lIns="52200" rIns="52200" tIns="52200" bIns="52200" anchor="ctr">
            <a:spAutoFit/>
          </a:bodyPr>
          <a:p>
            <a:pPr algn="ctr"/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801360" y="2184120"/>
            <a:ext cx="4433400" cy="453852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456880" y="2184120"/>
            <a:ext cx="443340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456880" y="4554720"/>
            <a:ext cx="443340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01360" y="671400"/>
            <a:ext cx="9085320" cy="1260720"/>
          </a:xfrm>
          <a:prstGeom prst="rect">
            <a:avLst/>
          </a:prstGeom>
        </p:spPr>
        <p:txBody>
          <a:bodyPr lIns="52200" rIns="52200" tIns="52200" bIns="52200" anchor="ctr">
            <a:spAutoFit/>
          </a:bodyPr>
          <a:p>
            <a:pPr algn="ctr"/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801360" y="2184120"/>
            <a:ext cx="443340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456880" y="2184120"/>
            <a:ext cx="443340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801360" y="4554720"/>
            <a:ext cx="9085320" cy="2164680"/>
          </a:xfrm>
          <a:prstGeom prst="rect">
            <a:avLst/>
          </a:prstGeom>
        </p:spPr>
        <p:txBody>
          <a:bodyPr lIns="52200" rIns="52200" tIns="52200" bIns="5220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01360" y="671400"/>
            <a:ext cx="9085320" cy="1260720"/>
          </a:xfrm>
          <a:prstGeom prst="rect">
            <a:avLst/>
          </a:prstGeom>
        </p:spPr>
        <p:txBody>
          <a:bodyPr lIns="52200" rIns="52200" tIns="52200" bIns="52200" anchor="ctr">
            <a:noAutofit/>
          </a:bodyPr>
          <a:p>
            <a:pPr algn="ctr"/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k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01360" y="2184120"/>
            <a:ext cx="9085320" cy="4538520"/>
          </a:xfrm>
          <a:prstGeom prst="rect">
            <a:avLst/>
          </a:prstGeom>
        </p:spPr>
        <p:txBody>
          <a:bodyPr lIns="52200" rIns="52200" tIns="52200" bIns="52200">
            <a:normAutofit fontScale="97000"/>
          </a:bodyPr>
          <a:p>
            <a:pPr marL="390240" indent="-390240">
              <a:spcBef>
                <a:spcPts val="799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1" marL="887400" indent="-366840">
              <a:spcBef>
                <a:spcPts val="79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2" marL="1388880" indent="-345960"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3" marL="1973160" indent="-409680">
              <a:spcBef>
                <a:spcPts val="79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4" marL="2606400" indent="-520560">
              <a:spcBef>
                <a:spcPts val="799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5" marL="2606400" indent="-520560">
              <a:spcBef>
                <a:spcPts val="799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6" marL="2606400" indent="-520560">
              <a:spcBef>
                <a:spcPts val="799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9542160" y="6891480"/>
            <a:ext cx="344520" cy="325440"/>
          </a:xfrm>
          <a:prstGeom prst="rect">
            <a:avLst/>
          </a:prstGeom>
        </p:spPr>
        <p:txBody>
          <a:bodyPr lIns="52200" rIns="52200" tIns="52200" bIns="52200" anchorCtr="1">
            <a:noAutofit/>
          </a:bodyPr>
          <a:p>
            <a:pPr marL="216000" indent="-216000" algn="r">
              <a:buClr>
                <a:srgbClr val="000000"/>
              </a:buClr>
              <a:buSzPct val="45000"/>
              <a:buFont typeface="Wingdings" charset="2"/>
              <a:buChar char=""/>
            </a:pPr>
            <a:fld id="{7B9C71B4-B5E5-49C4-BA20-12E395CE2C21}" type="slidenum">
              <a:rPr b="0" lang="en-US" sz="16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/>
          </p:nvPr>
        </p:nvSpPr>
        <p:spPr>
          <a:xfrm>
            <a:off x="9542160" y="6891480"/>
            <a:ext cx="344520" cy="325440"/>
          </a:xfrm>
          <a:prstGeom prst="rect">
            <a:avLst/>
          </a:prstGeom>
        </p:spPr>
        <p:txBody>
          <a:bodyPr lIns="52200" rIns="52200" tIns="52200" bIns="52200" anchorCtr="1">
            <a:noAutofit/>
          </a:bodyPr>
          <a:p>
            <a:pPr marL="216000" indent="-216000" algn="r">
              <a:buClr>
                <a:srgbClr val="000000"/>
              </a:buClr>
              <a:buSzPct val="45000"/>
              <a:buFont typeface="Wingdings" charset="2"/>
              <a:buChar char=""/>
            </a:pPr>
            <a:fld id="{0DF7B227-E4D4-4571-892D-A374C069B16C}" type="slidenum">
              <a:rPr b="0" lang="en-US" sz="1600" spc="-1" strike="noStrike">
                <a:solidFill>
                  <a:srgbClr val="000000"/>
                </a:solidFill>
                <a:latin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533880" y="301320"/>
            <a:ext cx="9612720" cy="126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33880" y="1767960"/>
            <a:ext cx="9612720" cy="4382280"/>
          </a:xfrm>
          <a:prstGeom prst="rect">
            <a:avLst/>
          </a:prstGeom>
        </p:spPr>
        <p:txBody>
          <a:bodyPr lIns="0" rIns="0" tIns="0" bIns="0">
            <a:normAutofit fontScale="97000"/>
          </a:bodyPr>
          <a:p>
            <a:pPr marL="390240" indent="-390240">
              <a:spcBef>
                <a:spcPts val="799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1" marL="887400" indent="-366840">
              <a:spcBef>
                <a:spcPts val="79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2" marL="1388880" indent="-345960"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3" marL="1973160" indent="-409680">
              <a:spcBef>
                <a:spcPts val="79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4" marL="2606400" indent="-520560">
              <a:spcBef>
                <a:spcPts val="799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5" marL="2606400" indent="-520560">
              <a:spcBef>
                <a:spcPts val="799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6" marL="2606400" indent="-520560">
              <a:spcBef>
                <a:spcPts val="799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github.com/Ashymad/IOLA" TargetMode="External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905120" y="3657600"/>
            <a:ext cx="8244720" cy="137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6800" bIns="46800">
            <a:spAutoFit/>
          </a:bodyPr>
          <a:p>
            <a:pPr/>
            <a:r>
              <a:rPr b="0" lang="en-US" sz="2800" spc="-1" strike="noStrike">
                <a:solidFill>
                  <a:srgbClr val="000000"/>
                </a:solidFill>
                <a:latin typeface="Noto Sans"/>
              </a:rPr>
              <a:t>Zastosowanie uczenia maszynowego do wykrycia metody kompresji stratnej sygnału audio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1898280" y="6477120"/>
            <a:ext cx="1762560" cy="33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6800" bIns="46800">
            <a:spAutoFit/>
          </a:bodyPr>
          <a:p>
            <a:pPr/>
            <a:r>
              <a:rPr b="0" lang="en-US" sz="1600" spc="-1" strike="noStrike">
                <a:solidFill>
                  <a:srgbClr val="808080"/>
                </a:solidFill>
                <a:latin typeface="Noto Sans"/>
              </a:rPr>
              <a:t>Data: 8.03.2019 r.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TextShape 3"/>
          <p:cNvSpPr txBox="1"/>
          <p:nvPr/>
        </p:nvSpPr>
        <p:spPr>
          <a:xfrm>
            <a:off x="1831680" y="5303520"/>
            <a:ext cx="5300640" cy="91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Noto Sans"/>
              </a:rPr>
              <a:t>Autor: Szymon Mikulicz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Noto Sans"/>
              </a:rPr>
              <a:t>Opiekun: dr hab. inż. Bartłomiej Borkowski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0" y="5002200"/>
            <a:ext cx="515880" cy="187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330920" y="648360"/>
            <a:ext cx="8406720" cy="6305040"/>
          </a:xfrm>
          <a:prstGeom prst="rect">
            <a:avLst/>
          </a:prstGeom>
          <a:ln>
            <a:noFill/>
          </a:ln>
        </p:spPr>
      </p:pic>
      <p:sp>
        <p:nvSpPr>
          <p:cNvPr id="123" name="TextShape 2"/>
          <p:cNvSpPr txBox="1"/>
          <p:nvPr/>
        </p:nvSpPr>
        <p:spPr>
          <a:xfrm>
            <a:off x="801360" y="167400"/>
            <a:ext cx="9085320" cy="1260720"/>
          </a:xfrm>
          <a:prstGeom prst="rect">
            <a:avLst/>
          </a:prstGeom>
          <a:noFill/>
          <a:ln>
            <a:noFill/>
          </a:ln>
        </p:spPr>
        <p:txBody>
          <a:bodyPr lIns="52200" rIns="52200" tIns="52200" bIns="52200" anchor="ctr">
            <a:spAutoFit/>
          </a:bodyPr>
          <a:p>
            <a:pPr algn="ctr"/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Rozwiązanie ML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0" y="5002200"/>
            <a:ext cx="515880" cy="187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TextShape 2"/>
          <p:cNvSpPr txBox="1"/>
          <p:nvPr/>
        </p:nvSpPr>
        <p:spPr>
          <a:xfrm>
            <a:off x="801360" y="671400"/>
            <a:ext cx="9085320" cy="1260720"/>
          </a:xfrm>
          <a:prstGeom prst="rect">
            <a:avLst/>
          </a:prstGeom>
          <a:noFill/>
          <a:ln>
            <a:noFill/>
          </a:ln>
        </p:spPr>
        <p:txBody>
          <a:bodyPr lIns="52200" rIns="52200" tIns="52200" bIns="52200" anchor="ctr">
            <a:spAutoFit/>
          </a:bodyPr>
          <a:p>
            <a:pPr algn="ctr"/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Co uzyskano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01360" y="2184120"/>
            <a:ext cx="9085320" cy="4538520"/>
          </a:xfrm>
          <a:prstGeom prst="rect">
            <a:avLst/>
          </a:prstGeom>
          <a:noFill/>
          <a:ln>
            <a:noFill/>
          </a:ln>
        </p:spPr>
        <p:txBody>
          <a:bodyPr lIns="52200" rIns="52200" tIns="52200" bIns="52200">
            <a:normAutofit/>
          </a:bodyPr>
          <a:p>
            <a:pPr marL="390240" indent="-390240">
              <a:spcBef>
                <a:spcPts val="799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Implementację algorytmu skutecznie określającego czy plik był skompresowany przez kodek o danych parametrach czy nie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90240" indent="-390240">
              <a:spcBef>
                <a:spcPts val="799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Model określający (z dokładnością ~70%) czy zastosowano i z jakimi parametrami kompresję MP3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0" y="5002200"/>
            <a:ext cx="515880" cy="187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TextShape 2"/>
          <p:cNvSpPr txBox="1"/>
          <p:nvPr/>
        </p:nvSpPr>
        <p:spPr>
          <a:xfrm>
            <a:off x="801360" y="671400"/>
            <a:ext cx="9085320" cy="1260720"/>
          </a:xfrm>
          <a:prstGeom prst="rect">
            <a:avLst/>
          </a:prstGeom>
          <a:noFill/>
          <a:ln>
            <a:noFill/>
          </a:ln>
        </p:spPr>
        <p:txBody>
          <a:bodyPr lIns="52200" rIns="52200" tIns="52200" bIns="52200" anchor="ctr">
            <a:spAutoFit/>
          </a:bodyPr>
          <a:p>
            <a:pPr algn="ctr"/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Przyszłość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TextShape 3"/>
          <p:cNvSpPr txBox="1"/>
          <p:nvPr/>
        </p:nvSpPr>
        <p:spPr>
          <a:xfrm>
            <a:off x="801360" y="2148120"/>
            <a:ext cx="9085320" cy="4538520"/>
          </a:xfrm>
          <a:prstGeom prst="rect">
            <a:avLst/>
          </a:prstGeom>
          <a:noFill/>
          <a:ln>
            <a:noFill/>
          </a:ln>
        </p:spPr>
        <p:txBody>
          <a:bodyPr lIns="52200" rIns="52200" tIns="52200" bIns="52200">
            <a:normAutofit/>
          </a:bodyPr>
          <a:p>
            <a:pPr marL="390240" indent="-390240">
              <a:spcBef>
                <a:spcPts val="799"/>
              </a:spcBef>
              <a:buClr>
                <a:srgbClr val="000000"/>
              </a:buClr>
              <a:buFont typeface="Arial"/>
              <a:buChar char="»"/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390240" indent="-390240">
              <a:spcBef>
                <a:spcPts val="799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Ewaluacja algorytmu na zestawie danych dla różnych kodeków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90240" indent="-390240">
              <a:spcBef>
                <a:spcPts val="799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Wytrenowanie modelu na większej ilości danych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90240" indent="-390240">
              <a:spcBef>
                <a:spcPts val="799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Stworzenie rozwiązania łączącego obie te metody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0" y="5002200"/>
            <a:ext cx="515880" cy="187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TextShape 2"/>
          <p:cNvSpPr txBox="1"/>
          <p:nvPr/>
        </p:nvSpPr>
        <p:spPr>
          <a:xfrm>
            <a:off x="574560" y="642600"/>
            <a:ext cx="9975240" cy="1567080"/>
          </a:xfrm>
          <a:prstGeom prst="rect">
            <a:avLst/>
          </a:prstGeom>
          <a:noFill/>
          <a:ln>
            <a:noFill/>
          </a:ln>
        </p:spPr>
        <p:txBody>
          <a:bodyPr lIns="52200" rIns="52200" tIns="52200" bIns="52200" anchor="ctr">
            <a:sp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Zastosowanie uczenia maszynowego do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wykrycia metody kompresji stratnej sygnału audio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1017360" y="3264120"/>
            <a:ext cx="9085320" cy="4538520"/>
          </a:xfrm>
          <a:prstGeom prst="rect">
            <a:avLst/>
          </a:prstGeom>
          <a:noFill/>
          <a:ln>
            <a:noFill/>
          </a:ln>
        </p:spPr>
        <p:txBody>
          <a:bodyPr lIns="52200" rIns="52200" tIns="52200" bIns="52200">
            <a:normAutofit/>
          </a:bodyPr>
          <a:p>
            <a:pPr marL="390240" indent="-390240">
              <a:spcBef>
                <a:spcPts val="799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600" spc="-1" strike="noStrike">
                <a:solidFill>
                  <a:srgbClr val="000000"/>
                </a:solidFill>
                <a:latin typeface="Noto Sans"/>
              </a:rPr>
              <a:t>Bibliografia: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390240" indent="-390240">
              <a:spcBef>
                <a:spcPts val="799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200" spc="-1" strike="noStrike">
                <a:solidFill>
                  <a:srgbClr val="000000"/>
                </a:solidFill>
                <a:latin typeface="Noto Sans"/>
              </a:rPr>
              <a:t>Marina Bosi i Richard E. Goldberg: </a:t>
            </a:r>
            <a:r>
              <a:rPr b="0" i="1" lang="en-US" sz="2200" spc="-1" strike="noStrike">
                <a:solidFill>
                  <a:srgbClr val="000000"/>
                </a:solidFill>
                <a:latin typeface="Noto Sans"/>
              </a:rPr>
              <a:t>Introduction to Digital Audio Coding and Standards</a:t>
            </a:r>
            <a:r>
              <a:rPr b="0" lang="en-US" sz="2200" spc="-1" strike="noStrike">
                <a:solidFill>
                  <a:srgbClr val="000000"/>
                </a:solidFill>
                <a:latin typeface="Noto Sans"/>
              </a:rPr>
              <a:t>, Norwell, MA, USA: Kluwer Academic Publishers, 2002, isbn: 1402073577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390240" indent="-390240">
              <a:spcBef>
                <a:spcPts val="799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200" spc="-1" strike="noStrike">
                <a:solidFill>
                  <a:srgbClr val="000000"/>
                </a:solidFill>
                <a:latin typeface="Noto Sans"/>
              </a:rPr>
              <a:t>Bongjun Kim: „Lossy Audio Compression Identification”, w: </a:t>
            </a:r>
            <a:r>
              <a:rPr b="0" i="1" lang="en-US" sz="2200" spc="-1" strike="noStrike">
                <a:solidFill>
                  <a:srgbClr val="000000"/>
                </a:solidFill>
                <a:latin typeface="Noto Sans"/>
              </a:rPr>
              <a:t>2018 26th European Signal Processing Conference (EUSIPCO)</a:t>
            </a:r>
            <a:r>
              <a:rPr b="0" lang="en-US" sz="2200" spc="-1" strike="noStrike">
                <a:solidFill>
                  <a:srgbClr val="000000"/>
                </a:solidFill>
                <a:latin typeface="Noto Sans"/>
              </a:rPr>
              <a:t>, 2018, s. 2459-2463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390240" indent="-390240">
              <a:spcBef>
                <a:spcPts val="799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200" spc="-1" strike="noStrike">
                <a:solidFill>
                  <a:srgbClr val="000000"/>
                </a:solidFill>
                <a:latin typeface="Noto Sans"/>
              </a:rPr>
              <a:t>Romain Hennequin, Jimena Royo-Letelier i Manuel Moussallam: „Codec independent lossy audio compression detection”, w: 2017 </a:t>
            </a:r>
            <a:r>
              <a:rPr b="0" i="1" lang="en-US" sz="2200" spc="-1" strike="noStrike">
                <a:solidFill>
                  <a:srgbClr val="000000"/>
                </a:solidFill>
                <a:latin typeface="Noto Sans"/>
              </a:rPr>
              <a:t>IEEE International Conference on Acoustics, Speech and Signal Processing (ICASSP)</a:t>
            </a:r>
            <a:r>
              <a:rPr b="0" lang="en-US" sz="2200" spc="-1" strike="noStrike">
                <a:solidFill>
                  <a:srgbClr val="000000"/>
                </a:solidFill>
                <a:latin typeface="Noto Sans"/>
              </a:rPr>
              <a:t>, 2017, s. 726–730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Shape 4"/>
          <p:cNvSpPr txBox="1"/>
          <p:nvPr/>
        </p:nvSpPr>
        <p:spPr>
          <a:xfrm>
            <a:off x="3211920" y="1996200"/>
            <a:ext cx="4520520" cy="471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i="1" lang="en-US" sz="2200" spc="-1" strike="noStrike" u="sng">
                <a:solidFill>
                  <a:srgbClr val="2a6099"/>
                </a:solidFill>
                <a:uFillTx/>
                <a:latin typeface="Noto Sans"/>
                <a:hlinkClick r:id="rId1"/>
              </a:rPr>
              <a:t>https://github.com/Ashymad/IOLA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TextShape 5"/>
          <p:cNvSpPr txBox="1"/>
          <p:nvPr/>
        </p:nvSpPr>
        <p:spPr>
          <a:xfrm>
            <a:off x="2025720" y="579600"/>
            <a:ext cx="7684560" cy="50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Noto Sans"/>
              </a:rPr>
              <a:t>Autor: Szymon Mikulicz, Opiekun: dr inż. Bartłomiej Borkowski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Shape 6"/>
          <p:cNvSpPr txBox="1"/>
          <p:nvPr/>
        </p:nvSpPr>
        <p:spPr>
          <a:xfrm>
            <a:off x="3594240" y="2527200"/>
            <a:ext cx="4023360" cy="1065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Dziękuję za uwagę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5002200"/>
            <a:ext cx="515880" cy="187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TextShape 2"/>
          <p:cNvSpPr txBox="1"/>
          <p:nvPr/>
        </p:nvSpPr>
        <p:spPr>
          <a:xfrm>
            <a:off x="801360" y="671400"/>
            <a:ext cx="9085320" cy="1260720"/>
          </a:xfrm>
          <a:prstGeom prst="rect">
            <a:avLst/>
          </a:prstGeom>
          <a:noFill/>
          <a:ln>
            <a:noFill/>
          </a:ln>
        </p:spPr>
        <p:txBody>
          <a:bodyPr lIns="52200" rIns="52200" tIns="52200" bIns="52200" anchor="ctr">
            <a:spAutoFit/>
          </a:bodyPr>
          <a:p>
            <a:pPr algn="ctr"/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Cel pracy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Shape 3"/>
          <p:cNvSpPr txBox="1"/>
          <p:nvPr/>
        </p:nvSpPr>
        <p:spPr>
          <a:xfrm>
            <a:off x="801360" y="2184120"/>
            <a:ext cx="9085320" cy="4538520"/>
          </a:xfrm>
          <a:prstGeom prst="rect">
            <a:avLst/>
          </a:prstGeom>
          <a:noFill/>
          <a:ln>
            <a:noFill/>
          </a:ln>
        </p:spPr>
        <p:txBody>
          <a:bodyPr lIns="52200" rIns="52200" tIns="52200" bIns="52200">
            <a:normAutofit/>
          </a:bodyPr>
          <a:p>
            <a:pPr marL="390240" indent="-390240">
              <a:spcBef>
                <a:spcPts val="799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Wykrycie plików bezstratnych uzyskanych przez dekompresję z formatu stratnego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90240" indent="-390240">
              <a:spcBef>
                <a:spcPts val="799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Wykrycie parametrów i kodeków zastowanych do kompresji stratnej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0" y="5002200"/>
            <a:ext cx="515880" cy="187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TextShape 2"/>
          <p:cNvSpPr txBox="1"/>
          <p:nvPr/>
        </p:nvSpPr>
        <p:spPr>
          <a:xfrm>
            <a:off x="801360" y="671400"/>
            <a:ext cx="9085320" cy="1260720"/>
          </a:xfrm>
          <a:prstGeom prst="rect">
            <a:avLst/>
          </a:prstGeom>
          <a:noFill/>
          <a:ln>
            <a:noFill/>
          </a:ln>
        </p:spPr>
        <p:txBody>
          <a:bodyPr lIns="52200" rIns="52200" tIns="52200" bIns="52200" anchor="ctr">
            <a:spAutoFit/>
          </a:bodyPr>
          <a:p>
            <a:pPr algn="ctr"/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Rozwiązania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Shape 3"/>
          <p:cNvSpPr txBox="1"/>
          <p:nvPr/>
        </p:nvSpPr>
        <p:spPr>
          <a:xfrm>
            <a:off x="801360" y="2184120"/>
            <a:ext cx="9085320" cy="4538520"/>
          </a:xfrm>
          <a:prstGeom prst="rect">
            <a:avLst/>
          </a:prstGeom>
          <a:noFill/>
          <a:ln>
            <a:noFill/>
          </a:ln>
        </p:spPr>
        <p:txBody>
          <a:bodyPr lIns="52200" rIns="52200" tIns="52200" bIns="52200">
            <a:normAutofit/>
          </a:bodyPr>
          <a:p>
            <a:pPr marL="390240" indent="-390240">
              <a:spcBef>
                <a:spcPts val="799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Algorytm oparty o transformację z parametrami dopasowanymi do stosowanych przez kodek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90240" indent="-390240">
              <a:spcBef>
                <a:spcPts val="799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Sieć neuronowa trenowana na spektrogramach plików o różnych parametrach kompresji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0" y="5002200"/>
            <a:ext cx="515880" cy="187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TextShape 2"/>
          <p:cNvSpPr txBox="1"/>
          <p:nvPr/>
        </p:nvSpPr>
        <p:spPr>
          <a:xfrm>
            <a:off x="801360" y="671400"/>
            <a:ext cx="9085320" cy="1260720"/>
          </a:xfrm>
          <a:prstGeom prst="rect">
            <a:avLst/>
          </a:prstGeom>
          <a:noFill/>
          <a:ln>
            <a:noFill/>
          </a:ln>
        </p:spPr>
        <p:txBody>
          <a:bodyPr lIns="52200" rIns="52200" tIns="52200" bIns="52200" anchor="ctr">
            <a:spAutoFit/>
          </a:bodyPr>
          <a:p>
            <a:pPr algn="ctr"/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Kompresja stratna audio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TextShape 3"/>
          <p:cNvSpPr txBox="1"/>
          <p:nvPr/>
        </p:nvSpPr>
        <p:spPr>
          <a:xfrm>
            <a:off x="801360" y="2184120"/>
            <a:ext cx="9085320" cy="4538520"/>
          </a:xfrm>
          <a:prstGeom prst="rect">
            <a:avLst/>
          </a:prstGeom>
          <a:noFill/>
          <a:ln>
            <a:noFill/>
          </a:ln>
        </p:spPr>
        <p:txBody>
          <a:bodyPr lIns="52200" rIns="52200" tIns="52200" bIns="52200">
            <a:normAutofit/>
          </a:bodyPr>
          <a:p>
            <a:pPr marL="390240" indent="-390240">
              <a:spcBef>
                <a:spcPts val="799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 powszechnym użyciu są kodeki audio takie jak MP3, AAC, OGG (1)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90240" indent="-390240">
              <a:spcBef>
                <a:spcPts val="799"/>
              </a:spcBef>
              <a:buClr>
                <a:srgbClr val="000000"/>
              </a:buClr>
              <a:buFont typeface="Arial"/>
              <a:buChar char="»"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1312200" y="3474720"/>
            <a:ext cx="8056800" cy="365760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0" y="5002200"/>
            <a:ext cx="515880" cy="187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TextShape 2"/>
          <p:cNvSpPr txBox="1"/>
          <p:nvPr/>
        </p:nvSpPr>
        <p:spPr>
          <a:xfrm>
            <a:off x="801360" y="-156600"/>
            <a:ext cx="9085320" cy="1260720"/>
          </a:xfrm>
          <a:prstGeom prst="rect">
            <a:avLst/>
          </a:prstGeom>
          <a:noFill/>
          <a:ln>
            <a:noFill/>
          </a:ln>
        </p:spPr>
        <p:txBody>
          <a:bodyPr lIns="52200" rIns="52200" tIns="52200" bIns="52200" anchor="ctr">
            <a:spAutoFit/>
          </a:bodyPr>
          <a:p>
            <a:pPr algn="ctr"/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Kompresja stratna audio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1113840" y="1123200"/>
            <a:ext cx="4571640" cy="320004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5868720" y="1125720"/>
            <a:ext cx="4571640" cy="3200040"/>
          </a:xfrm>
          <a:prstGeom prst="rect">
            <a:avLst/>
          </a:prstGeom>
          <a:ln>
            <a:noFill/>
          </a:ln>
        </p:spPr>
      </p:pic>
      <p:sp>
        <p:nvSpPr>
          <p:cNvPr id="95" name="TextShape 3"/>
          <p:cNvSpPr txBox="1"/>
          <p:nvPr/>
        </p:nvSpPr>
        <p:spPr>
          <a:xfrm>
            <a:off x="2446560" y="816120"/>
            <a:ext cx="2560320" cy="821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MP3 128 kbps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TextShape 4"/>
          <p:cNvSpPr txBox="1"/>
          <p:nvPr/>
        </p:nvSpPr>
        <p:spPr>
          <a:xfrm>
            <a:off x="7259760" y="816120"/>
            <a:ext cx="2560320" cy="821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MP3 196 kbps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3"/>
          <a:stretch/>
        </p:blipFill>
        <p:spPr>
          <a:xfrm>
            <a:off x="1094760" y="4408920"/>
            <a:ext cx="4571640" cy="3200040"/>
          </a:xfrm>
          <a:prstGeom prst="rect">
            <a:avLst/>
          </a:prstGeom>
          <a:ln>
            <a:noFill/>
          </a:ln>
        </p:spPr>
      </p:pic>
      <p:sp>
        <p:nvSpPr>
          <p:cNvPr id="98" name="TextShape 5"/>
          <p:cNvSpPr txBox="1"/>
          <p:nvPr/>
        </p:nvSpPr>
        <p:spPr>
          <a:xfrm>
            <a:off x="2446560" y="4092480"/>
            <a:ext cx="2560320" cy="821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MP3 256 kbps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4"/>
          <a:stretch/>
        </p:blipFill>
        <p:spPr>
          <a:xfrm>
            <a:off x="5869080" y="4389120"/>
            <a:ext cx="4571640" cy="3200040"/>
          </a:xfrm>
          <a:prstGeom prst="rect">
            <a:avLst/>
          </a:prstGeom>
          <a:ln>
            <a:noFill/>
          </a:ln>
        </p:spPr>
      </p:pic>
      <p:sp>
        <p:nvSpPr>
          <p:cNvPr id="100" name="TextShape 6"/>
          <p:cNvSpPr txBox="1"/>
          <p:nvPr/>
        </p:nvSpPr>
        <p:spPr>
          <a:xfrm>
            <a:off x="7198560" y="4092840"/>
            <a:ext cx="2560320" cy="821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MP3 320 kbps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0" y="5002200"/>
            <a:ext cx="515880" cy="187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TextShape 2"/>
          <p:cNvSpPr txBox="1"/>
          <p:nvPr/>
        </p:nvSpPr>
        <p:spPr>
          <a:xfrm>
            <a:off x="1461600" y="294480"/>
            <a:ext cx="9085320" cy="1323720"/>
          </a:xfrm>
          <a:prstGeom prst="rect">
            <a:avLst/>
          </a:prstGeom>
          <a:noFill/>
          <a:ln>
            <a:noFill/>
          </a:ln>
        </p:spPr>
        <p:txBody>
          <a:bodyPr lIns="52200" rIns="52200" tIns="52200" bIns="52200" anchor="ctr">
            <a:spAutoFit/>
          </a:bodyPr>
          <a:p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Rozwiązanie</a:t>
            </a:r>
            <a:br/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algorytmiczne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Shape 3"/>
          <p:cNvSpPr txBox="1"/>
          <p:nvPr/>
        </p:nvSpPr>
        <p:spPr>
          <a:xfrm>
            <a:off x="1106640" y="2527920"/>
            <a:ext cx="3914280" cy="4538520"/>
          </a:xfrm>
          <a:prstGeom prst="rect">
            <a:avLst/>
          </a:prstGeom>
          <a:noFill/>
          <a:ln>
            <a:noFill/>
          </a:ln>
        </p:spPr>
        <p:txBody>
          <a:bodyPr lIns="52200" rIns="52200" tIns="52200" bIns="52200">
            <a:normAutofit/>
          </a:bodyPr>
          <a:p>
            <a:pPr marL="390240" indent="-390240">
              <a:spcBef>
                <a:spcPts val="799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Fragmentacja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90240" indent="-390240">
              <a:spcBef>
                <a:spcPts val="799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Transformacja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90240" indent="-390240">
              <a:spcBef>
                <a:spcPts val="799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Średnia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90240" indent="-390240">
              <a:spcBef>
                <a:spcPts val="799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Różnice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90240" indent="-390240">
              <a:spcBef>
                <a:spcPts val="799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Maximum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90240" indent="-390240">
              <a:spcBef>
                <a:spcPts val="799"/>
              </a:spcBef>
              <a:buClr>
                <a:srgbClr val="000000"/>
              </a:buClr>
              <a:buFont typeface="Arial"/>
              <a:buChar char="»"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4732920" y="102240"/>
            <a:ext cx="5904360" cy="7361280"/>
          </a:xfrm>
          <a:prstGeom prst="rect">
            <a:avLst/>
          </a:prstGeom>
          <a:ln>
            <a:noFill/>
          </a:ln>
        </p:spPr>
      </p:pic>
      <p:sp>
        <p:nvSpPr>
          <p:cNvPr id="105" name="TextShape 4"/>
          <p:cNvSpPr txBox="1"/>
          <p:nvPr/>
        </p:nvSpPr>
        <p:spPr>
          <a:xfrm>
            <a:off x="8142840" y="7181280"/>
            <a:ext cx="2792160" cy="1005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solidFill>
                  <a:srgbClr val="666666"/>
                </a:solidFill>
                <a:latin typeface="Noto Sans"/>
              </a:rPr>
              <a:t>Źródło schematu : (2)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0" y="5002200"/>
            <a:ext cx="515880" cy="187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TextShape 2"/>
          <p:cNvSpPr txBox="1"/>
          <p:nvPr/>
        </p:nvSpPr>
        <p:spPr>
          <a:xfrm>
            <a:off x="1233360" y="-16200"/>
            <a:ext cx="9085320" cy="1628280"/>
          </a:xfrm>
          <a:prstGeom prst="rect">
            <a:avLst/>
          </a:prstGeom>
          <a:noFill/>
          <a:ln>
            <a:noFill/>
          </a:ln>
        </p:spPr>
        <p:txBody>
          <a:bodyPr lIns="52200" rIns="52200" tIns="52200" bIns="52200" anchor="ctr">
            <a:spAutoFit/>
          </a:bodyPr>
          <a:p>
            <a:pPr algn="ctr"/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Rozwiązanie algorytmiczne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822960" y="1792080"/>
            <a:ext cx="4846320" cy="421416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5577840" y="1835640"/>
            <a:ext cx="4754880" cy="4134600"/>
          </a:xfrm>
          <a:prstGeom prst="rect">
            <a:avLst/>
          </a:prstGeom>
          <a:ln>
            <a:noFill/>
          </a:ln>
        </p:spPr>
      </p:pic>
      <p:sp>
        <p:nvSpPr>
          <p:cNvPr id="110" name="TextShape 3"/>
          <p:cNvSpPr txBox="1"/>
          <p:nvPr/>
        </p:nvSpPr>
        <p:spPr>
          <a:xfrm>
            <a:off x="2926080" y="1280160"/>
            <a:ext cx="80712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MP3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extShape 4"/>
          <p:cNvSpPr txBox="1"/>
          <p:nvPr/>
        </p:nvSpPr>
        <p:spPr>
          <a:xfrm>
            <a:off x="7680960" y="1261800"/>
            <a:ext cx="80568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AAC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0" y="5002200"/>
            <a:ext cx="515880" cy="187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TextShape 2"/>
          <p:cNvSpPr txBox="1"/>
          <p:nvPr/>
        </p:nvSpPr>
        <p:spPr>
          <a:xfrm>
            <a:off x="1233360" y="-16200"/>
            <a:ext cx="9085320" cy="1628280"/>
          </a:xfrm>
          <a:prstGeom prst="rect">
            <a:avLst/>
          </a:prstGeom>
          <a:noFill/>
          <a:ln>
            <a:noFill/>
          </a:ln>
        </p:spPr>
        <p:txBody>
          <a:bodyPr lIns="52200" rIns="52200" tIns="52200" bIns="52200" anchor="ctr">
            <a:spAutoFit/>
          </a:bodyPr>
          <a:p>
            <a:pPr algn="ctr"/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Rozwiązanie algorytmiczne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822960" y="1828800"/>
            <a:ext cx="4422960" cy="420624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5120640" y="1873080"/>
            <a:ext cx="5486760" cy="4161960"/>
          </a:xfrm>
          <a:prstGeom prst="rect">
            <a:avLst/>
          </a:prstGeom>
          <a:ln>
            <a:noFill/>
          </a:ln>
        </p:spPr>
      </p:pic>
      <p:sp>
        <p:nvSpPr>
          <p:cNvPr id="116" name="TextShape 3"/>
          <p:cNvSpPr txBox="1"/>
          <p:nvPr/>
        </p:nvSpPr>
        <p:spPr>
          <a:xfrm>
            <a:off x="2926080" y="1280160"/>
            <a:ext cx="80712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MP3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TextShape 4"/>
          <p:cNvSpPr txBox="1"/>
          <p:nvPr/>
        </p:nvSpPr>
        <p:spPr>
          <a:xfrm>
            <a:off x="7680960" y="1261800"/>
            <a:ext cx="80568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AAC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0" y="5002200"/>
            <a:ext cx="515880" cy="187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TextShape 2"/>
          <p:cNvSpPr txBox="1"/>
          <p:nvPr/>
        </p:nvSpPr>
        <p:spPr>
          <a:xfrm>
            <a:off x="801360" y="167400"/>
            <a:ext cx="9085320" cy="1260720"/>
          </a:xfrm>
          <a:prstGeom prst="rect">
            <a:avLst/>
          </a:prstGeom>
          <a:noFill/>
          <a:ln>
            <a:noFill/>
          </a:ln>
        </p:spPr>
        <p:txBody>
          <a:bodyPr lIns="52200" rIns="52200" tIns="52200" bIns="52200" anchor="ctr">
            <a:spAutoFit/>
          </a:bodyPr>
          <a:p>
            <a:pPr algn="ctr"/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Rozwiązanie ML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Shape 3"/>
          <p:cNvSpPr txBox="1"/>
          <p:nvPr/>
        </p:nvSpPr>
        <p:spPr>
          <a:xfrm>
            <a:off x="801360" y="1788120"/>
            <a:ext cx="9085320" cy="4538520"/>
          </a:xfrm>
          <a:prstGeom prst="rect">
            <a:avLst/>
          </a:prstGeom>
          <a:noFill/>
          <a:ln>
            <a:noFill/>
          </a:ln>
        </p:spPr>
        <p:txBody>
          <a:bodyPr lIns="52200" rIns="52200" tIns="52200" bIns="52200">
            <a:normAutofit/>
          </a:bodyPr>
          <a:p>
            <a:pPr marL="390240" indent="-390240">
              <a:spcBef>
                <a:spcPts val="799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Dane do trenowania (500 + 100 testów):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87400" indent="-366840">
              <a:spcBef>
                <a:spcPts val="79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STFT z fragmentu muzyki 30s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87400" indent="-366840">
              <a:spcBef>
                <a:spcPts val="79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4 kategorie: MP3 (320, 256, 128) kbps lub bezstratna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90240" indent="-390240">
              <a:spcBef>
                <a:spcPts val="799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Konwolucyjne sieci neuronowe (CNN) do rozpoznawania obrazów (3)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90240" indent="-390240">
              <a:spcBef>
                <a:spcPts val="799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50 epok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1171</TotalTime>
  <Application>LibreOffice/6.2.4.2.0$Linux_X86_64 LibreOffice_project/20$Build-2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2019-05-28T08:36:22Z</dcterms:modified>
  <cp:revision>47</cp:revision>
  <dc:subject/>
  <dc:title>PowerPoint Presentation</dc:title>
</cp:coreProperties>
</file>